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e" charset="1" panose="02000506040000020004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49" Target="slides/slide11.xml" Type="http://schemas.openxmlformats.org/officeDocument/2006/relationships/slide"/><Relationship Id="rId5" Target="tableStyles.xml" Type="http://schemas.openxmlformats.org/officeDocument/2006/relationships/tableStyles"/><Relationship Id="rId50" Target="slides/slide12.xml" Type="http://schemas.openxmlformats.org/officeDocument/2006/relationships/slide"/><Relationship Id="rId51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63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1.png" Type="http://schemas.openxmlformats.org/officeDocument/2006/relationships/image"/><Relationship Id="rId20" Target="../media/image35.png" Type="http://schemas.openxmlformats.org/officeDocument/2006/relationships/image"/><Relationship Id="rId21" Target="../media/image36.png" Type="http://schemas.openxmlformats.org/officeDocument/2006/relationships/image"/><Relationship Id="rId22" Target="../media/image37.png" Type="http://schemas.openxmlformats.org/officeDocument/2006/relationships/image"/><Relationship Id="rId23" Target="../media/image38.png" Type="http://schemas.openxmlformats.org/officeDocument/2006/relationships/image"/><Relationship Id="rId24" Target="../media/image39.png" Type="http://schemas.openxmlformats.org/officeDocument/2006/relationships/image"/><Relationship Id="rId3" Target="../media/image1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5056" y="2898953"/>
            <a:ext cx="9451825" cy="410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7"/>
              </a:lnSpc>
            </a:pPr>
            <a:r>
              <a:rPr lang="en-US" sz="11675">
                <a:solidFill>
                  <a:srgbClr val="3B41C9"/>
                </a:solidFill>
                <a:latin typeface="Archive Bold"/>
              </a:rPr>
              <a:t>ENGENHARIA</a:t>
            </a:r>
          </a:p>
          <a:p>
            <a:pPr>
              <a:lnSpc>
                <a:spcPts val="10485"/>
              </a:lnSpc>
            </a:pPr>
            <a:r>
              <a:rPr lang="en-US" sz="11275">
                <a:solidFill>
                  <a:srgbClr val="3B41C9"/>
                </a:solidFill>
                <a:latin typeface="Archive Bold"/>
              </a:rPr>
              <a:t>DE SOFTWARE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189994" y="4246480"/>
            <a:ext cx="11595316" cy="11595316"/>
          </a:xfrm>
          <a:custGeom>
            <a:avLst/>
            <a:gdLst/>
            <a:ahLst/>
            <a:cxnLst/>
            <a:rect r="r" b="b" t="t" l="l"/>
            <a:pathLst>
              <a:path h="11595316" w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8577" y="2848317"/>
            <a:ext cx="6412043" cy="5698703"/>
          </a:xfrm>
          <a:custGeom>
            <a:avLst/>
            <a:gdLst/>
            <a:ahLst/>
            <a:cxnLst/>
            <a:rect r="r" b="b" t="t" l="l"/>
            <a:pathLst>
              <a:path h="5698703" w="641204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0245" y="9491801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10959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476095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6492243" y="3848951"/>
            <a:ext cx="2366598" cy="1183299"/>
          </a:xfrm>
          <a:custGeom>
            <a:avLst/>
            <a:gdLst/>
            <a:ahLst/>
            <a:cxnLst/>
            <a:rect r="r" b="b" t="t" l="l"/>
            <a:pathLst>
              <a:path h="1183299" w="2366598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5331" y="6796251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5056" y="6969083"/>
            <a:ext cx="8520712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 Bold"/>
              </a:rPr>
              <a:t>Breno Borges, Dante Gallindo, Daniel Nolêto, João Victor, Rafael Soares e Saulo Ferraz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6629" y="7125629"/>
            <a:ext cx="3515422" cy="3515422"/>
          </a:xfrm>
          <a:custGeom>
            <a:avLst/>
            <a:gdLst/>
            <a:ahLst/>
            <a:cxnLst/>
            <a:rect r="r" b="b" t="t" l="l"/>
            <a:pathLst>
              <a:path h="3515422" w="3515422">
                <a:moveTo>
                  <a:pt x="0" y="0"/>
                </a:moveTo>
                <a:lnTo>
                  <a:pt x="3515422" y="0"/>
                </a:lnTo>
                <a:lnTo>
                  <a:pt x="3515422" y="3515422"/>
                </a:lnTo>
                <a:lnTo>
                  <a:pt x="0" y="351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392115">
            <a:off x="-1751641" y="9270047"/>
            <a:ext cx="3086100" cy="2742008"/>
            <a:chOff x="0" y="0"/>
            <a:chExt cx="812800" cy="7221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22175"/>
            </a:xfrm>
            <a:custGeom>
              <a:avLst/>
              <a:gdLst/>
              <a:ahLst/>
              <a:cxnLst/>
              <a:rect r="r" b="b" t="t" l="l"/>
              <a:pathLst>
                <a:path h="722175" w="812800">
                  <a:moveTo>
                    <a:pt x="406400" y="722175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22175"/>
                  </a:lnTo>
                  <a:close/>
                </a:path>
              </a:pathLst>
            </a:custGeom>
            <a:solidFill>
              <a:srgbClr val="F2BE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3484"/>
              <a:ext cx="558800" cy="373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9258300"/>
            <a:ext cx="2765502" cy="276550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4D8D">
                <a:alpha val="6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941234">
            <a:off x="-1982293" y="-1100637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54213" y="2655252"/>
            <a:ext cx="2856959" cy="2811655"/>
          </a:xfrm>
          <a:custGeom>
            <a:avLst/>
            <a:gdLst/>
            <a:ahLst/>
            <a:cxnLst/>
            <a:rect r="r" b="b" t="t" l="l"/>
            <a:pathLst>
              <a:path h="2811655" w="2856959">
                <a:moveTo>
                  <a:pt x="0" y="0"/>
                </a:moveTo>
                <a:lnTo>
                  <a:pt x="2856959" y="0"/>
                </a:lnTo>
                <a:lnTo>
                  <a:pt x="2856959" y="2811656"/>
                </a:lnTo>
                <a:lnTo>
                  <a:pt x="0" y="28116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23112" y="4892598"/>
            <a:ext cx="2734515" cy="2640050"/>
          </a:xfrm>
          <a:custGeom>
            <a:avLst/>
            <a:gdLst/>
            <a:ahLst/>
            <a:cxnLst/>
            <a:rect r="r" b="b" t="t" l="l"/>
            <a:pathLst>
              <a:path h="2640050" w="2734515">
                <a:moveTo>
                  <a:pt x="0" y="0"/>
                </a:moveTo>
                <a:lnTo>
                  <a:pt x="2734515" y="0"/>
                </a:lnTo>
                <a:lnTo>
                  <a:pt x="2734515" y="2640050"/>
                </a:lnTo>
                <a:lnTo>
                  <a:pt x="0" y="2640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8543" y="7125629"/>
            <a:ext cx="2094150" cy="2667706"/>
          </a:xfrm>
          <a:custGeom>
            <a:avLst/>
            <a:gdLst/>
            <a:ahLst/>
            <a:cxnLst/>
            <a:rect r="r" b="b" t="t" l="l"/>
            <a:pathLst>
              <a:path h="2667706" w="2094150">
                <a:moveTo>
                  <a:pt x="0" y="0"/>
                </a:moveTo>
                <a:lnTo>
                  <a:pt x="2094150" y="0"/>
                </a:lnTo>
                <a:lnTo>
                  <a:pt x="2094150" y="2667707"/>
                </a:lnTo>
                <a:lnTo>
                  <a:pt x="0" y="2667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73915" y="2598102"/>
            <a:ext cx="5972175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Divisão de Tarefas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Implementação do Código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Prazos Desafiadores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Inexperiência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Imprevistos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851664" y="514623"/>
            <a:ext cx="10584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DESAFIOS VIVENCIADOS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3915" y="2598102"/>
            <a:ext cx="10006132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Melhorar a comunicação.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Estudar e implementar novas funcionalidades</a:t>
            </a: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Começar o trabalho o mais cedo possível.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0516638" y="6237365"/>
            <a:ext cx="10641051" cy="106410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BE40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17005" y="7159256"/>
            <a:ext cx="3425318" cy="2492953"/>
          </a:xfrm>
          <a:custGeom>
            <a:avLst/>
            <a:gdLst/>
            <a:ahLst/>
            <a:cxnLst/>
            <a:rect r="r" b="b" t="t" l="l"/>
            <a:pathLst>
              <a:path h="2492953" w="3425318">
                <a:moveTo>
                  <a:pt x="0" y="0"/>
                </a:moveTo>
                <a:lnTo>
                  <a:pt x="3425318" y="0"/>
                </a:lnTo>
                <a:lnTo>
                  <a:pt x="3425318" y="2492953"/>
                </a:lnTo>
                <a:lnTo>
                  <a:pt x="0" y="2492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03416" y="3259989"/>
            <a:ext cx="4006787" cy="4114800"/>
          </a:xfrm>
          <a:custGeom>
            <a:avLst/>
            <a:gdLst/>
            <a:ahLst/>
            <a:cxnLst/>
            <a:rect r="r" b="b" t="t" l="l"/>
            <a:pathLst>
              <a:path h="4114800" w="4006787">
                <a:moveTo>
                  <a:pt x="0" y="0"/>
                </a:moveTo>
                <a:lnTo>
                  <a:pt x="4006786" y="0"/>
                </a:lnTo>
                <a:lnTo>
                  <a:pt x="4006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41234">
            <a:off x="-1982293" y="-1100637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152757" y="874395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89A1">
                <a:alpha val="3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51664" y="514623"/>
            <a:ext cx="10584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SOLUÇÕES PROPOSTAS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64145" y="648912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35068">
            <a:off x="-3403023" y="-779046"/>
            <a:ext cx="6463145" cy="3231573"/>
          </a:xfrm>
          <a:custGeom>
            <a:avLst/>
            <a:gdLst/>
            <a:ahLst/>
            <a:cxnLst/>
            <a:rect r="r" b="b" t="t" l="l"/>
            <a:pathLst>
              <a:path h="3231573" w="6463145">
                <a:moveTo>
                  <a:pt x="0" y="0"/>
                </a:moveTo>
                <a:lnTo>
                  <a:pt x="6463146" y="0"/>
                </a:lnTo>
                <a:lnTo>
                  <a:pt x="6463146" y="3231573"/>
                </a:lnTo>
                <a:lnTo>
                  <a:pt x="0" y="323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7868" y="893891"/>
            <a:ext cx="10584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SUGESTÕES DE MELHORIAS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9842" y="2579428"/>
            <a:ext cx="14700726" cy="390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  <a:ea typeface="Open Sans Bold"/>
              </a:rPr>
              <a:t>A﻿umentar quantidade de conteúdos voltados a programação no AVA.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Bold"/>
              </a:rPr>
              <a:t>Trocar para uma sala com infraestrutura melhor.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76745" y="5424647"/>
            <a:ext cx="10181313" cy="10181313"/>
          </a:xfrm>
          <a:custGeom>
            <a:avLst/>
            <a:gdLst/>
            <a:ahLst/>
            <a:cxnLst/>
            <a:rect r="r" b="b" t="t" l="l"/>
            <a:pathLst>
              <a:path h="10181313" w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430736"/>
            <a:ext cx="1674107" cy="1674107"/>
          </a:xfrm>
          <a:custGeom>
            <a:avLst/>
            <a:gdLst/>
            <a:ahLst/>
            <a:cxnLst/>
            <a:rect r="r" b="b" t="t" l="l"/>
            <a:pathLst>
              <a:path h="1674107" w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559709" y="8100527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38971" y="1481672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6264" y="5983779"/>
            <a:ext cx="387272" cy="387272"/>
          </a:xfrm>
          <a:custGeom>
            <a:avLst/>
            <a:gdLst/>
            <a:ahLst/>
            <a:cxnLst/>
            <a:rect r="r" b="b" t="t" l="l"/>
            <a:pathLst>
              <a:path h="387272" w="387272">
                <a:moveTo>
                  <a:pt x="0" y="0"/>
                </a:moveTo>
                <a:lnTo>
                  <a:pt x="387272" y="0"/>
                </a:lnTo>
                <a:lnTo>
                  <a:pt x="387272" y="387272"/>
                </a:lnTo>
                <a:lnTo>
                  <a:pt x="0" y="3872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89462" y="2709258"/>
            <a:ext cx="9998538" cy="6549042"/>
          </a:xfrm>
          <a:custGeom>
            <a:avLst/>
            <a:gdLst/>
            <a:ahLst/>
            <a:cxnLst/>
            <a:rect r="r" b="b" t="t" l="l"/>
            <a:pathLst>
              <a:path h="6549042" w="9998538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15972" y="3023583"/>
            <a:ext cx="9255173" cy="432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60"/>
              </a:lnSpc>
            </a:pPr>
            <a:r>
              <a:rPr lang="en-US" sz="12000">
                <a:solidFill>
                  <a:srgbClr val="3B41C9"/>
                </a:solidFill>
                <a:latin typeface="Archive"/>
              </a:rPr>
              <a:t>OBRIGADO PELA ATENÇÃO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0400" y="0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8625" y="2433533"/>
            <a:ext cx="13384068" cy="5835570"/>
          </a:xfrm>
          <a:custGeom>
            <a:avLst/>
            <a:gdLst/>
            <a:ahLst/>
            <a:cxnLst/>
            <a:rect r="r" b="b" t="t" l="l"/>
            <a:pathLst>
              <a:path h="5835570" w="13384068">
                <a:moveTo>
                  <a:pt x="0" y="0"/>
                </a:moveTo>
                <a:lnTo>
                  <a:pt x="13384068" y="0"/>
                </a:lnTo>
                <a:lnTo>
                  <a:pt x="13384068" y="5835570"/>
                </a:lnTo>
                <a:lnTo>
                  <a:pt x="0" y="5835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57600" y="8269103"/>
            <a:ext cx="7315200" cy="3657600"/>
          </a:xfrm>
          <a:custGeom>
            <a:avLst/>
            <a:gdLst/>
            <a:ahLst/>
            <a:cxnLst/>
            <a:rect r="r" b="b" t="t" l="l"/>
            <a:pathLst>
              <a:path h="3657600" w="73152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4673" y="220967"/>
            <a:ext cx="8806339" cy="81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2"/>
              </a:lnSpc>
              <a:spcBef>
                <a:spcPct val="0"/>
              </a:spcBef>
            </a:pPr>
            <a:r>
              <a:rPr lang="en-US" sz="4787">
                <a:solidFill>
                  <a:srgbClr val="3B41C9"/>
                </a:solidFill>
                <a:latin typeface="Montserrat Bold"/>
              </a:rPr>
              <a:t>PRODUTO DESENVOLVIDO: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84190" y="1625801"/>
            <a:ext cx="3966531" cy="81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2"/>
              </a:lnSpc>
              <a:spcBef>
                <a:spcPct val="0"/>
              </a:spcBef>
            </a:pPr>
            <a:r>
              <a:rPr lang="en-US" sz="4787">
                <a:solidFill>
                  <a:srgbClr val="8C52FF"/>
                </a:solidFill>
                <a:latin typeface="Montserrat Bold"/>
              </a:rPr>
              <a:t>The Blog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979" y="4403499"/>
            <a:ext cx="10715098" cy="5296414"/>
          </a:xfrm>
          <a:custGeom>
            <a:avLst/>
            <a:gdLst/>
            <a:ahLst/>
            <a:cxnLst/>
            <a:rect r="r" b="b" t="t" l="l"/>
            <a:pathLst>
              <a:path h="5296414" w="10715098">
                <a:moveTo>
                  <a:pt x="0" y="0"/>
                </a:moveTo>
                <a:lnTo>
                  <a:pt x="10715098" y="0"/>
                </a:lnTo>
                <a:lnTo>
                  <a:pt x="10715098" y="5296415"/>
                </a:lnTo>
                <a:lnTo>
                  <a:pt x="0" y="5296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0" t="-6843" r="-167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7822" y="338370"/>
            <a:ext cx="13456320" cy="3323760"/>
          </a:xfrm>
          <a:custGeom>
            <a:avLst/>
            <a:gdLst/>
            <a:ahLst/>
            <a:cxnLst/>
            <a:rect r="r" b="b" t="t" l="l"/>
            <a:pathLst>
              <a:path h="3323760" w="13456320">
                <a:moveTo>
                  <a:pt x="0" y="0"/>
                </a:moveTo>
                <a:lnTo>
                  <a:pt x="13456321" y="0"/>
                </a:lnTo>
                <a:lnTo>
                  <a:pt x="13456321" y="3323760"/>
                </a:lnTo>
                <a:lnTo>
                  <a:pt x="0" y="3323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80289" y="4403499"/>
            <a:ext cx="5349603" cy="5296414"/>
          </a:xfrm>
          <a:custGeom>
            <a:avLst/>
            <a:gdLst/>
            <a:ahLst/>
            <a:cxnLst/>
            <a:rect r="r" b="b" t="t" l="l"/>
            <a:pathLst>
              <a:path h="5296414" w="5349603">
                <a:moveTo>
                  <a:pt x="0" y="0"/>
                </a:moveTo>
                <a:lnTo>
                  <a:pt x="5349603" y="0"/>
                </a:lnTo>
                <a:lnTo>
                  <a:pt x="5349603" y="5296415"/>
                </a:lnTo>
                <a:lnTo>
                  <a:pt x="0" y="529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266" t="0" r="-76238" b="-1064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422662" y="-271867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3411" y="4910118"/>
            <a:ext cx="8696364" cy="8696364"/>
          </a:xfrm>
          <a:custGeom>
            <a:avLst/>
            <a:gdLst/>
            <a:ahLst/>
            <a:cxnLst/>
            <a:rect r="r" b="b" t="t" l="l"/>
            <a:pathLst>
              <a:path h="8696364" w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39334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12263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19606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6" y="0"/>
                </a:lnTo>
                <a:lnTo>
                  <a:pt x="122046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884741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0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92750" y="805646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597" y="904736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6"/>
                </a:lnTo>
                <a:lnTo>
                  <a:pt x="0" y="421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6264" y="3065620"/>
            <a:ext cx="2399954" cy="2399954"/>
          </a:xfrm>
          <a:custGeom>
            <a:avLst/>
            <a:gdLst/>
            <a:ahLst/>
            <a:cxnLst/>
            <a:rect r="r" b="b" t="t" l="l"/>
            <a:pathLst>
              <a:path h="2399954" w="2399954">
                <a:moveTo>
                  <a:pt x="0" y="0"/>
                </a:moveTo>
                <a:lnTo>
                  <a:pt x="2399954" y="0"/>
                </a:lnTo>
                <a:lnTo>
                  <a:pt x="2399954" y="2399954"/>
                </a:lnTo>
                <a:lnTo>
                  <a:pt x="0" y="23999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1941" y="3065620"/>
            <a:ext cx="1664339" cy="2347497"/>
          </a:xfrm>
          <a:custGeom>
            <a:avLst/>
            <a:gdLst/>
            <a:ahLst/>
            <a:cxnLst/>
            <a:rect r="r" b="b" t="t" l="l"/>
            <a:pathLst>
              <a:path h="2347497" w="1664339">
                <a:moveTo>
                  <a:pt x="0" y="0"/>
                </a:moveTo>
                <a:lnTo>
                  <a:pt x="1664338" y="0"/>
                </a:lnTo>
                <a:lnTo>
                  <a:pt x="1664338" y="2347497"/>
                </a:lnTo>
                <a:lnTo>
                  <a:pt x="0" y="2347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45173" y="3502881"/>
            <a:ext cx="2197654" cy="1751256"/>
          </a:xfrm>
          <a:custGeom>
            <a:avLst/>
            <a:gdLst/>
            <a:ahLst/>
            <a:cxnLst/>
            <a:rect r="r" b="b" t="t" l="l"/>
            <a:pathLst>
              <a:path h="1751256" w="2197654">
                <a:moveTo>
                  <a:pt x="0" y="0"/>
                </a:moveTo>
                <a:lnTo>
                  <a:pt x="2197654" y="0"/>
                </a:lnTo>
                <a:lnTo>
                  <a:pt x="2197654" y="1751256"/>
                </a:lnTo>
                <a:lnTo>
                  <a:pt x="0" y="17512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40462" y="5939517"/>
            <a:ext cx="2845415" cy="1537709"/>
          </a:xfrm>
          <a:custGeom>
            <a:avLst/>
            <a:gdLst/>
            <a:ahLst/>
            <a:cxnLst/>
            <a:rect r="r" b="b" t="t" l="l"/>
            <a:pathLst>
              <a:path h="1537709" w="2845415">
                <a:moveTo>
                  <a:pt x="0" y="0"/>
                </a:moveTo>
                <a:lnTo>
                  <a:pt x="2845414" y="0"/>
                </a:lnTo>
                <a:lnTo>
                  <a:pt x="2845414" y="1537709"/>
                </a:lnTo>
                <a:lnTo>
                  <a:pt x="0" y="15377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90075" y="5782011"/>
            <a:ext cx="2049072" cy="2113105"/>
          </a:xfrm>
          <a:custGeom>
            <a:avLst/>
            <a:gdLst/>
            <a:ahLst/>
            <a:cxnLst/>
            <a:rect r="r" b="b" t="t" l="l"/>
            <a:pathLst>
              <a:path h="2113105" w="2049072">
                <a:moveTo>
                  <a:pt x="0" y="0"/>
                </a:moveTo>
                <a:lnTo>
                  <a:pt x="2049072" y="0"/>
                </a:lnTo>
                <a:lnTo>
                  <a:pt x="2049072" y="2113105"/>
                </a:lnTo>
                <a:lnTo>
                  <a:pt x="0" y="211310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602709" y="3442072"/>
            <a:ext cx="1872876" cy="1872876"/>
          </a:xfrm>
          <a:custGeom>
            <a:avLst/>
            <a:gdLst/>
            <a:ahLst/>
            <a:cxnLst/>
            <a:rect r="r" b="b" t="t" l="l"/>
            <a:pathLst>
              <a:path h="1872876" w="1872876">
                <a:moveTo>
                  <a:pt x="0" y="0"/>
                </a:moveTo>
                <a:lnTo>
                  <a:pt x="1872876" y="0"/>
                </a:lnTo>
                <a:lnTo>
                  <a:pt x="1872876" y="1872875"/>
                </a:lnTo>
                <a:lnTo>
                  <a:pt x="0" y="18728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29686" y="6088073"/>
            <a:ext cx="2367813" cy="1417728"/>
          </a:xfrm>
          <a:custGeom>
            <a:avLst/>
            <a:gdLst/>
            <a:ahLst/>
            <a:cxnLst/>
            <a:rect r="r" b="b" t="t" l="l"/>
            <a:pathLst>
              <a:path h="1417728" w="2367813">
                <a:moveTo>
                  <a:pt x="0" y="0"/>
                </a:moveTo>
                <a:lnTo>
                  <a:pt x="2367814" y="0"/>
                </a:lnTo>
                <a:lnTo>
                  <a:pt x="2367814" y="1417728"/>
                </a:lnTo>
                <a:lnTo>
                  <a:pt x="0" y="141772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97884" y="7895116"/>
            <a:ext cx="1973615" cy="1973615"/>
          </a:xfrm>
          <a:custGeom>
            <a:avLst/>
            <a:gdLst/>
            <a:ahLst/>
            <a:cxnLst/>
            <a:rect r="r" b="b" t="t" l="l"/>
            <a:pathLst>
              <a:path h="1973615" w="1973615">
                <a:moveTo>
                  <a:pt x="0" y="0"/>
                </a:moveTo>
                <a:lnTo>
                  <a:pt x="1973615" y="0"/>
                </a:lnTo>
                <a:lnTo>
                  <a:pt x="1973615" y="1973615"/>
                </a:lnTo>
                <a:lnTo>
                  <a:pt x="0" y="197361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270478" y="7834340"/>
            <a:ext cx="1918417" cy="1918417"/>
          </a:xfrm>
          <a:custGeom>
            <a:avLst/>
            <a:gdLst/>
            <a:ahLst/>
            <a:cxnLst/>
            <a:rect r="r" b="b" t="t" l="l"/>
            <a:pathLst>
              <a:path h="1918417" w="1918417">
                <a:moveTo>
                  <a:pt x="0" y="0"/>
                </a:moveTo>
                <a:lnTo>
                  <a:pt x="1918417" y="0"/>
                </a:lnTo>
                <a:lnTo>
                  <a:pt x="1918417" y="1918416"/>
                </a:lnTo>
                <a:lnTo>
                  <a:pt x="0" y="191841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18597" y="658747"/>
            <a:ext cx="595857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TECNOLOGIAS UTILIZADAS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716004" y="1028700"/>
            <a:ext cx="2543296" cy="0"/>
          </a:xfrm>
          <a:prstGeom prst="line">
            <a:avLst/>
          </a:prstGeom>
          <a:ln cap="rnd" w="581025">
            <a:solidFill>
              <a:srgbClr val="3B41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1921" y="1102347"/>
            <a:ext cx="433731" cy="433731"/>
          </a:xfrm>
          <a:custGeom>
            <a:avLst/>
            <a:gdLst/>
            <a:ahLst/>
            <a:cxnLst/>
            <a:rect r="r" b="b" t="t" l="l"/>
            <a:pathLst>
              <a:path h="433731" w="433731">
                <a:moveTo>
                  <a:pt x="0" y="0"/>
                </a:moveTo>
                <a:lnTo>
                  <a:pt x="433731" y="0"/>
                </a:lnTo>
                <a:lnTo>
                  <a:pt x="433731" y="433731"/>
                </a:lnTo>
                <a:lnTo>
                  <a:pt x="0" y="433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3680" y="1204106"/>
            <a:ext cx="230213" cy="230213"/>
          </a:xfrm>
          <a:custGeom>
            <a:avLst/>
            <a:gdLst/>
            <a:ahLst/>
            <a:cxnLst/>
            <a:rect r="r" b="b" t="t" l="l"/>
            <a:pathLst>
              <a:path h="230213" w="230213">
                <a:moveTo>
                  <a:pt x="0" y="0"/>
                </a:moveTo>
                <a:lnTo>
                  <a:pt x="230213" y="0"/>
                </a:lnTo>
                <a:lnTo>
                  <a:pt x="230213" y="230213"/>
                </a:lnTo>
                <a:lnTo>
                  <a:pt x="0" y="2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089506" y="4459673"/>
            <a:ext cx="4149477" cy="4114800"/>
            <a:chOff x="0" y="0"/>
            <a:chExt cx="6888894" cy="6831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144363" y="3439791"/>
            <a:ext cx="2039763" cy="203976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19317" y="4436849"/>
            <a:ext cx="4149477" cy="4114800"/>
            <a:chOff x="0" y="0"/>
            <a:chExt cx="6888894" cy="68313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88893" cy="6831323"/>
            </a:xfrm>
            <a:custGeom>
              <a:avLst/>
              <a:gdLst/>
              <a:ahLst/>
              <a:cxnLst/>
              <a:rect r="r" b="b" t="t" l="l"/>
              <a:pathLst>
                <a:path h="6831323" w="688889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074174" y="3416967"/>
            <a:ext cx="2039763" cy="203976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53608" y="285423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6612927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5771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2" y="0"/>
                </a:lnTo>
                <a:lnTo>
                  <a:pt x="467002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9024799"/>
            <a:ext cx="467003" cy="467003"/>
          </a:xfrm>
          <a:custGeom>
            <a:avLst/>
            <a:gdLst/>
            <a:ahLst/>
            <a:cxnLst/>
            <a:rect r="r" b="b" t="t" l="l"/>
            <a:pathLst>
              <a:path h="467003" w="467003">
                <a:moveTo>
                  <a:pt x="0" y="0"/>
                </a:moveTo>
                <a:lnTo>
                  <a:pt x="467003" y="0"/>
                </a:lnTo>
                <a:lnTo>
                  <a:pt x="467003" y="467002"/>
                </a:lnTo>
                <a:lnTo>
                  <a:pt x="0" y="46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36042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201178" y="9157850"/>
            <a:ext cx="122046" cy="200900"/>
          </a:xfrm>
          <a:custGeom>
            <a:avLst/>
            <a:gdLst/>
            <a:ahLst/>
            <a:cxnLst/>
            <a:rect r="r" b="b" t="t" l="l"/>
            <a:pathLst>
              <a:path h="200900" w="122046">
                <a:moveTo>
                  <a:pt x="0" y="0"/>
                </a:moveTo>
                <a:lnTo>
                  <a:pt x="122047" y="0"/>
                </a:lnTo>
                <a:lnTo>
                  <a:pt x="122047" y="200900"/>
                </a:lnTo>
                <a:lnTo>
                  <a:pt x="0" y="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588219" y="3883647"/>
            <a:ext cx="1152053" cy="1152053"/>
          </a:xfrm>
          <a:custGeom>
            <a:avLst/>
            <a:gdLst/>
            <a:ahLst/>
            <a:cxnLst/>
            <a:rect r="r" b="b" t="t" l="l"/>
            <a:pathLst>
              <a:path h="1152053" w="1152053">
                <a:moveTo>
                  <a:pt x="0" y="0"/>
                </a:moveTo>
                <a:lnTo>
                  <a:pt x="1152052" y="0"/>
                </a:lnTo>
                <a:lnTo>
                  <a:pt x="1152052" y="1152052"/>
                </a:lnTo>
                <a:lnTo>
                  <a:pt x="0" y="1152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587500" y="3788793"/>
            <a:ext cx="1013111" cy="1246906"/>
          </a:xfrm>
          <a:custGeom>
            <a:avLst/>
            <a:gdLst/>
            <a:ahLst/>
            <a:cxnLst/>
            <a:rect r="r" b="b" t="t" l="l"/>
            <a:pathLst>
              <a:path h="1246906" w="1013111">
                <a:moveTo>
                  <a:pt x="0" y="0"/>
                </a:moveTo>
                <a:lnTo>
                  <a:pt x="1013111" y="0"/>
                </a:lnTo>
                <a:lnTo>
                  <a:pt x="1013111" y="1246906"/>
                </a:lnTo>
                <a:lnTo>
                  <a:pt x="0" y="124690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987423" y="1181373"/>
            <a:ext cx="127583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. . 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51664" y="1371873"/>
            <a:ext cx="10584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FUNCIONALIDADES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28483" y="6201161"/>
            <a:ext cx="3271523" cy="177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Cadastro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Login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Sistema de amizade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Seguir usuários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Silenciar usuários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28483" y="5556953"/>
            <a:ext cx="32715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USUÁRIO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58294" y="5534128"/>
            <a:ext cx="32715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>
                <a:solidFill>
                  <a:srgbClr val="3B41C9"/>
                </a:solidFill>
                <a:latin typeface="Montserrat Classic Bold"/>
              </a:rPr>
              <a:t>POSTS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58294" y="6310098"/>
            <a:ext cx="3271523" cy="141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Operações CRUD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Curtir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3B41C9"/>
                </a:solidFill>
                <a:latin typeface="Montserrat Bold"/>
              </a:rPr>
              <a:t>Salvar</a:t>
            </a: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400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16575473" y="8574473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6101527" y="8014764"/>
            <a:ext cx="1712527" cy="1712527"/>
          </a:xfrm>
          <a:custGeom>
            <a:avLst/>
            <a:gdLst/>
            <a:ahLst/>
            <a:cxnLst/>
            <a:rect r="r" b="b" t="t" l="l"/>
            <a:pathLst>
              <a:path h="1712527" w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2645" y="6080721"/>
            <a:ext cx="11951258" cy="3646570"/>
          </a:xfrm>
          <a:custGeom>
            <a:avLst/>
            <a:gdLst/>
            <a:ahLst/>
            <a:cxnLst/>
            <a:rect r="r" b="b" t="t" l="l"/>
            <a:pathLst>
              <a:path h="3646570" w="11951258">
                <a:moveTo>
                  <a:pt x="0" y="0"/>
                </a:moveTo>
                <a:lnTo>
                  <a:pt x="11951258" y="0"/>
                </a:lnTo>
                <a:lnTo>
                  <a:pt x="11951258" y="3646570"/>
                </a:lnTo>
                <a:lnTo>
                  <a:pt x="0" y="364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1664" y="514623"/>
            <a:ext cx="10584673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A IMPORTÂNCIA DAS ATIVIDADES INDIVIDUAIS PARA NIVELAMENTO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57400" y="3757881"/>
            <a:ext cx="14670708" cy="232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4"/>
              </a:lnSpc>
            </a:pPr>
            <a:r>
              <a:rPr lang="en-US" sz="2674">
                <a:solidFill>
                  <a:srgbClr val="000000"/>
                </a:solidFill>
                <a:latin typeface="Open Sans Bold"/>
              </a:rPr>
              <a:t>Foram importantes para aprimorar os conhecimentos individuais a cerca de tópicos essenciais da programação. Além disso, fez com que o processo de desenvolvimento do nosso projeto fosse mais fácil e dinâmico.</a:t>
            </a:r>
          </a:p>
          <a:p>
            <a:pPr>
              <a:lnSpc>
                <a:spcPts val="3744"/>
              </a:lnSpc>
            </a:pPr>
          </a:p>
          <a:p>
            <a:pPr>
              <a:lnSpc>
                <a:spcPts val="374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0240"/>
            <a:ext cx="15286590" cy="72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  <a:spcBef>
                <a:spcPct val="0"/>
              </a:spcBef>
            </a:pPr>
            <a:r>
              <a:rPr lang="en-US" sz="4250">
                <a:solidFill>
                  <a:srgbClr val="3B41C9"/>
                </a:solidFill>
                <a:latin typeface="Montserrat Bold"/>
              </a:rPr>
              <a:t>PONTOS POSITIVOS DA MATÉRIA: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80051" y="2000250"/>
            <a:ext cx="13383888" cy="764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Avaliamos a matéria como sendo uma das mais importantes do curso até o momento.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Ótima introdução ao mercado de trabalho na área de desenvolvimento, com utilização do controle de versão através do uso do Git e Github usando boas práticas. 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Experiência com trabalho em equipe e divisão de responsabilidades.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5999"/>
              </a:lnSpc>
            </a:pPr>
          </a:p>
          <a:p>
            <a:pPr algn="just">
              <a:lnSpc>
                <a:spcPts val="59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685887" y="7949459"/>
            <a:ext cx="8696364" cy="8696364"/>
          </a:xfrm>
          <a:custGeom>
            <a:avLst/>
            <a:gdLst/>
            <a:ahLst/>
            <a:cxnLst/>
            <a:rect r="r" b="b" t="t" l="l"/>
            <a:pathLst>
              <a:path h="8696364" w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026844" y="-582006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95105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0240"/>
            <a:ext cx="15286590" cy="72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0"/>
              </a:lnSpc>
              <a:spcBef>
                <a:spcPct val="0"/>
              </a:spcBef>
            </a:pPr>
            <a:r>
              <a:rPr lang="en-US" sz="4250">
                <a:solidFill>
                  <a:srgbClr val="3B41C9"/>
                </a:solidFill>
                <a:latin typeface="Montserrat Bold"/>
              </a:rPr>
              <a:t>PONTOS NEGATIVOS DA MATÉRIA: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80051" y="2977875"/>
            <a:ext cx="13383888" cy="540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Falta de conteúdo voltado a programação no AVA.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Estrutura</a:t>
            </a:r>
            <a:r>
              <a:rPr lang="en-US" sz="3200">
                <a:solidFill>
                  <a:srgbClr val="000000"/>
                </a:solidFill>
                <a:latin typeface="Open Sans Bold"/>
              </a:rPr>
              <a:t> da sala de aula.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5999"/>
              </a:lnSpc>
            </a:pPr>
          </a:p>
          <a:p>
            <a:pPr>
              <a:lnSpc>
                <a:spcPts val="59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685887" y="7949459"/>
            <a:ext cx="8696364" cy="8696364"/>
          </a:xfrm>
          <a:custGeom>
            <a:avLst/>
            <a:gdLst/>
            <a:ahLst/>
            <a:cxnLst/>
            <a:rect r="r" b="b" t="t" l="l"/>
            <a:pathLst>
              <a:path h="8696364" w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026844" y="-582006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95105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51664" y="514623"/>
            <a:ext cx="1058467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3B41C9"/>
                </a:solidFill>
                <a:latin typeface="Archive Bold"/>
              </a:rPr>
              <a:t>LIÇÕES APRENDIDAS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01865" y="2273582"/>
            <a:ext cx="14084270" cy="728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Uma boa divisão de responsabilidades é essencial para o desenvolvimento do projeto.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A capacidade de adaptação contínua deve ser algo presente nos responsáveis por desenvolver o projeto.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A comunicação é de extrema importância para o andamento da aplicação.</a:t>
            </a:r>
          </a:p>
          <a:p>
            <a:pPr>
              <a:lnSpc>
                <a:spcPts val="4480"/>
              </a:lnSpc>
            </a:pP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É preciso realizar testes constantemente.</a:t>
            </a: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  <a:p>
            <a:pPr>
              <a:lnSpc>
                <a:spcPts val="44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3368318" y="-6365632"/>
            <a:ext cx="8696364" cy="8696364"/>
          </a:xfrm>
          <a:custGeom>
            <a:avLst/>
            <a:gdLst/>
            <a:ahLst/>
            <a:cxnLst/>
            <a:rect r="r" b="b" t="t" l="l"/>
            <a:pathLst>
              <a:path h="8696364" w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5203" y="914673"/>
            <a:ext cx="421865" cy="421865"/>
          </a:xfrm>
          <a:custGeom>
            <a:avLst/>
            <a:gdLst/>
            <a:ahLst/>
            <a:cxnLst/>
            <a:rect r="r" b="b" t="t" l="l"/>
            <a:pathLst>
              <a:path h="421865" w="421865">
                <a:moveTo>
                  <a:pt x="0" y="0"/>
                </a:moveTo>
                <a:lnTo>
                  <a:pt x="421865" y="0"/>
                </a:lnTo>
                <a:lnTo>
                  <a:pt x="421865" y="421865"/>
                </a:lnTo>
                <a:lnTo>
                  <a:pt x="0" y="42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60499">
            <a:off x="-985251" y="8456497"/>
            <a:ext cx="5153784" cy="2576892"/>
          </a:xfrm>
          <a:custGeom>
            <a:avLst/>
            <a:gdLst/>
            <a:ahLst/>
            <a:cxnLst/>
            <a:rect r="r" b="b" t="t" l="l"/>
            <a:pathLst>
              <a:path h="2576892" w="5153784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DAF2J3wZKQI</dc:identifier>
  <dcterms:modified xsi:type="dcterms:W3CDTF">2011-08-01T06:04:30Z</dcterms:modified>
  <cp:revision>1</cp:revision>
  <dc:title>Eng. de Software - Apresentação Final</dc:title>
</cp:coreProperties>
</file>